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1.svg" ContentType="image/svg+xml"/>
  <Override PartName="/ppt/media/image13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34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.svg" ContentType="image/svg+xml"/>
  <Override PartName="/ppt/media/image51.svg" ContentType="image/svg+xml"/>
  <Override PartName="/ppt/media/image54.svg" ContentType="image/svg+xml"/>
  <Override PartName="/ppt/media/image56.svg" ContentType="image/svg+xml"/>
  <Override PartName="/ppt/media/image58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Open Sans" pitchFamily="34" charset="0"/>
      <p:bold r:id="rId17"/>
    </p:embeddedFont>
    <p:embeddedFont>
      <p:font typeface="Open Sans" pitchFamily="34" charset="-122"/>
      <p:bold r:id="rId18"/>
    </p:embeddedFont>
    <p:embeddedFont>
      <p:font typeface="Open Sans" pitchFamily="34" charset="-120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svg"/><Relationship Id="rId7" Type="http://schemas.openxmlformats.org/officeDocument/2006/relationships/image" Target="../media/image10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3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svg"/><Relationship Id="rId7" Type="http://schemas.openxmlformats.org/officeDocument/2006/relationships/image" Target="../media/image21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26.svg"/><Relationship Id="rId11" Type="http://schemas.openxmlformats.org/officeDocument/2006/relationships/image" Target="../media/image25.png"/><Relationship Id="rId10" Type="http://schemas.openxmlformats.org/officeDocument/2006/relationships/image" Target="../media/image24.sv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39.svg"/><Relationship Id="rId7" Type="http://schemas.openxmlformats.org/officeDocument/2006/relationships/image" Target="../media/image38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0.svg"/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svg"/><Relationship Id="rId7" Type="http://schemas.openxmlformats.org/officeDocument/2006/relationships/image" Target="../media/image46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9.xml"/><Relationship Id="rId12" Type="http://schemas.openxmlformats.org/officeDocument/2006/relationships/image" Target="../media/image51.svg"/><Relationship Id="rId11" Type="http://schemas.openxmlformats.org/officeDocument/2006/relationships/image" Target="../media/image50.png"/><Relationship Id="rId10" Type="http://schemas.openxmlformats.org/officeDocument/2006/relationships/image" Target="../media/image49.svg"/><Relationship Id="rId1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58.svg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"/>
            <a:ext cx="4625975" cy="81775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513745" y="3095109"/>
            <a:ext cx="93852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E-Commerce Product Management System</a:t>
            </a:r>
            <a:endParaRPr lang="en-US" sz="4450" dirty="0"/>
          </a:p>
        </p:txBody>
      </p:sp>
      <p:sp>
        <p:nvSpPr>
          <p:cNvPr id="11" name="Text 0"/>
          <p:cNvSpPr/>
          <p:nvPr/>
        </p:nvSpPr>
        <p:spPr>
          <a:xfrm>
            <a:off x="5245140" y="6570464"/>
            <a:ext cx="93852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000" dirty="0"/>
              <a:t>PRESENTED BY:</a:t>
            </a:r>
            <a:endParaRPr lang="en-US" sz="2000" dirty="0"/>
          </a:p>
          <a:p>
            <a:pPr marL="0" indent="0" algn="l">
              <a:lnSpc>
                <a:spcPts val="5550"/>
              </a:lnSpc>
              <a:buNone/>
            </a:pPr>
            <a:r>
              <a:rPr lang="en-US" sz="2000" dirty="0"/>
              <a:t>SP23-BSCS-0044 (UMAIMA MUSHTAQ)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4349" y="426244"/>
            <a:ext cx="9801582" cy="968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Conclusion: A Complete E-Commerce Solution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2646759" y="1844040"/>
            <a:ext cx="9569172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Comprehensive, secure, and user-friendly mobile e-commerce solution.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2414349" y="1704618"/>
            <a:ext cx="22860" cy="441603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5" name="Text 3"/>
          <p:cNvSpPr/>
          <p:nvPr/>
        </p:nvSpPr>
        <p:spPr>
          <a:xfrm>
            <a:off x="2414349" y="2459950"/>
            <a:ext cx="4711779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Separate Admin and User roles for tailored functionality.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414349" y="2762131"/>
            <a:ext cx="4711779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security with JWT and OTP verification.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2414349" y="3064312"/>
            <a:ext cx="4711779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architecture for future growth.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2414349" y="3366492"/>
            <a:ext cx="4711779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Showcases high-level React Native frontend development.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1653" y="2494836"/>
            <a:ext cx="4711779" cy="471177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2414349" y="7555230"/>
            <a:ext cx="9801582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Delivers a smooth shopping experience and efficient management.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141" y="1064062"/>
            <a:ext cx="12427625" cy="6492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Under the Hood: Our Technology Stack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44141" y="2440424"/>
            <a:ext cx="4242197" cy="2269093"/>
          </a:xfrm>
          <a:prstGeom prst="roundRect">
            <a:avLst>
              <a:gd name="adj" fmla="val 4836"/>
            </a:avLst>
          </a:prstGeom>
          <a:solidFill>
            <a:srgbClr val="FFFFFF"/>
          </a:solidFill>
        </p:spPr>
      </p:sp>
      <p:sp>
        <p:nvSpPr>
          <p:cNvPr id="4" name="Shape 2"/>
          <p:cNvSpPr/>
          <p:nvPr/>
        </p:nvSpPr>
        <p:spPr>
          <a:xfrm>
            <a:off x="744141" y="2417564"/>
            <a:ext cx="4242197" cy="91440"/>
          </a:xfrm>
          <a:prstGeom prst="roundRect">
            <a:avLst>
              <a:gd name="adj" fmla="val 95438"/>
            </a:avLst>
          </a:prstGeom>
          <a:solidFill>
            <a:srgbClr val="26A688"/>
          </a:solidFill>
        </p:spPr>
      </p:sp>
      <p:sp>
        <p:nvSpPr>
          <p:cNvPr id="5" name="Shape 3"/>
          <p:cNvSpPr/>
          <p:nvPr/>
        </p:nvSpPr>
        <p:spPr>
          <a:xfrm>
            <a:off x="2553593" y="2128838"/>
            <a:ext cx="623292" cy="623292"/>
          </a:xfrm>
          <a:prstGeom prst="roundRect">
            <a:avLst>
              <a:gd name="adj" fmla="val 146705"/>
            </a:avLst>
          </a:prstGeom>
          <a:solidFill>
            <a:srgbClr val="26A688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40521" y="2315766"/>
            <a:ext cx="249317" cy="24931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4765" y="2959775"/>
            <a:ext cx="3775472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Frontend: React Native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74765" y="3408998"/>
            <a:ext cx="3780949" cy="664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Cross-platform mobile app development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74765" y="4146471"/>
            <a:ext cx="3780949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Native feel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94102" y="2440424"/>
            <a:ext cx="4242197" cy="2269093"/>
          </a:xfrm>
          <a:prstGeom prst="roundRect">
            <a:avLst>
              <a:gd name="adj" fmla="val 4836"/>
            </a:avLst>
          </a:prstGeom>
          <a:solidFill>
            <a:srgbClr val="FFFFFF"/>
          </a:solidFill>
        </p:spPr>
      </p:sp>
      <p:sp>
        <p:nvSpPr>
          <p:cNvPr id="11" name="Shape 8"/>
          <p:cNvSpPr/>
          <p:nvPr/>
        </p:nvSpPr>
        <p:spPr>
          <a:xfrm>
            <a:off x="5194102" y="2417564"/>
            <a:ext cx="4242197" cy="91440"/>
          </a:xfrm>
          <a:prstGeom prst="roundRect">
            <a:avLst>
              <a:gd name="adj" fmla="val 95438"/>
            </a:avLst>
          </a:prstGeom>
          <a:solidFill>
            <a:srgbClr val="26A688"/>
          </a:solidFill>
        </p:spPr>
      </p:sp>
      <p:sp>
        <p:nvSpPr>
          <p:cNvPr id="12" name="Shape 9"/>
          <p:cNvSpPr/>
          <p:nvPr/>
        </p:nvSpPr>
        <p:spPr>
          <a:xfrm>
            <a:off x="7003554" y="2128838"/>
            <a:ext cx="623292" cy="623292"/>
          </a:xfrm>
          <a:prstGeom prst="roundRect">
            <a:avLst>
              <a:gd name="adj" fmla="val 146705"/>
            </a:avLst>
          </a:prstGeom>
          <a:solidFill>
            <a:srgbClr val="26A688"/>
          </a:solidFill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0482" y="2315766"/>
            <a:ext cx="249317" cy="24931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24726" y="2959775"/>
            <a:ext cx="2597229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Backend: .NET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5424726" y="3408998"/>
            <a:ext cx="3780949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Robust, scalable server-side logic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5424726" y="3814048"/>
            <a:ext cx="3780949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services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9644063" y="2440424"/>
            <a:ext cx="4242197" cy="2269093"/>
          </a:xfrm>
          <a:prstGeom prst="roundRect">
            <a:avLst>
              <a:gd name="adj" fmla="val 4836"/>
            </a:avLst>
          </a:prstGeom>
          <a:solidFill>
            <a:srgbClr val="FFFFFF"/>
          </a:solidFill>
        </p:spPr>
      </p:sp>
      <p:sp>
        <p:nvSpPr>
          <p:cNvPr id="18" name="Shape 14"/>
          <p:cNvSpPr/>
          <p:nvPr/>
        </p:nvSpPr>
        <p:spPr>
          <a:xfrm>
            <a:off x="9644063" y="2417564"/>
            <a:ext cx="4242197" cy="91440"/>
          </a:xfrm>
          <a:prstGeom prst="roundRect">
            <a:avLst>
              <a:gd name="adj" fmla="val 95438"/>
            </a:avLst>
          </a:prstGeom>
          <a:solidFill>
            <a:srgbClr val="26A688"/>
          </a:solidFill>
        </p:spPr>
      </p:sp>
      <p:sp>
        <p:nvSpPr>
          <p:cNvPr id="19" name="Shape 15"/>
          <p:cNvSpPr/>
          <p:nvPr/>
        </p:nvSpPr>
        <p:spPr>
          <a:xfrm>
            <a:off x="11453515" y="2128838"/>
            <a:ext cx="623292" cy="623292"/>
          </a:xfrm>
          <a:prstGeom prst="roundRect">
            <a:avLst>
              <a:gd name="adj" fmla="val 146705"/>
            </a:avLst>
          </a:prstGeom>
          <a:solidFill>
            <a:srgbClr val="26A688"/>
          </a:solidFill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0443" y="2315766"/>
            <a:ext cx="249317" cy="249317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74687" y="2959775"/>
            <a:ext cx="3409355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Authentication: JWT</a:t>
            </a:r>
            <a:endParaRPr lang="en-US" sz="2000" dirty="0"/>
          </a:p>
        </p:txBody>
      </p:sp>
      <p:sp>
        <p:nvSpPr>
          <p:cNvPr id="22" name="Text 17"/>
          <p:cNvSpPr/>
          <p:nvPr/>
        </p:nvSpPr>
        <p:spPr>
          <a:xfrm>
            <a:off x="9874687" y="3408998"/>
            <a:ext cx="3780949" cy="664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Secure, stateless token-based authorization</a:t>
            </a: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>
            <a:off x="744141" y="5228868"/>
            <a:ext cx="6467118" cy="1936671"/>
          </a:xfrm>
          <a:prstGeom prst="roundRect">
            <a:avLst>
              <a:gd name="adj" fmla="val 5666"/>
            </a:avLst>
          </a:prstGeom>
          <a:solidFill>
            <a:srgbClr val="FFFFFF"/>
          </a:solidFill>
        </p:spPr>
      </p:sp>
      <p:sp>
        <p:nvSpPr>
          <p:cNvPr id="24" name="Shape 19"/>
          <p:cNvSpPr/>
          <p:nvPr/>
        </p:nvSpPr>
        <p:spPr>
          <a:xfrm>
            <a:off x="744141" y="5206008"/>
            <a:ext cx="6467118" cy="91440"/>
          </a:xfrm>
          <a:prstGeom prst="roundRect">
            <a:avLst>
              <a:gd name="adj" fmla="val 95438"/>
            </a:avLst>
          </a:prstGeom>
          <a:solidFill>
            <a:srgbClr val="26A688"/>
          </a:solidFill>
        </p:spPr>
      </p:sp>
      <p:sp>
        <p:nvSpPr>
          <p:cNvPr id="25" name="Shape 20"/>
          <p:cNvSpPr/>
          <p:nvPr/>
        </p:nvSpPr>
        <p:spPr>
          <a:xfrm>
            <a:off x="3665994" y="4917281"/>
            <a:ext cx="623292" cy="623292"/>
          </a:xfrm>
          <a:prstGeom prst="roundRect">
            <a:avLst>
              <a:gd name="adj" fmla="val 146705"/>
            </a:avLst>
          </a:prstGeom>
          <a:solidFill>
            <a:srgbClr val="26A688"/>
          </a:solidFill>
        </p:spPr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2922" y="5104209"/>
            <a:ext cx="249317" cy="249317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974765" y="5748218"/>
            <a:ext cx="2597229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Security: OTP</a:t>
            </a:r>
            <a:endParaRPr lang="en-US" sz="2000" dirty="0"/>
          </a:p>
        </p:txBody>
      </p:sp>
      <p:sp>
        <p:nvSpPr>
          <p:cNvPr id="28" name="Text 22"/>
          <p:cNvSpPr/>
          <p:nvPr/>
        </p:nvSpPr>
        <p:spPr>
          <a:xfrm>
            <a:off x="974765" y="6197441"/>
            <a:ext cx="6005870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account protection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974765" y="6602492"/>
            <a:ext cx="6005870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One-Time Password (OTP) verification</a:t>
            </a: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7419023" y="5228868"/>
            <a:ext cx="6467237" cy="1936671"/>
          </a:xfrm>
          <a:prstGeom prst="roundRect">
            <a:avLst>
              <a:gd name="adj" fmla="val 5666"/>
            </a:avLst>
          </a:prstGeom>
          <a:solidFill>
            <a:srgbClr val="FFFFFF"/>
          </a:solidFill>
        </p:spPr>
      </p:sp>
      <p:sp>
        <p:nvSpPr>
          <p:cNvPr id="31" name="Shape 25"/>
          <p:cNvSpPr/>
          <p:nvPr/>
        </p:nvSpPr>
        <p:spPr>
          <a:xfrm>
            <a:off x="7419023" y="5206008"/>
            <a:ext cx="6467237" cy="91440"/>
          </a:xfrm>
          <a:prstGeom prst="roundRect">
            <a:avLst>
              <a:gd name="adj" fmla="val 95438"/>
            </a:avLst>
          </a:prstGeom>
          <a:solidFill>
            <a:srgbClr val="26A688"/>
          </a:solidFill>
        </p:spPr>
      </p:sp>
      <p:sp>
        <p:nvSpPr>
          <p:cNvPr id="32" name="Shape 26"/>
          <p:cNvSpPr/>
          <p:nvPr/>
        </p:nvSpPr>
        <p:spPr>
          <a:xfrm>
            <a:off x="10340995" y="4917281"/>
            <a:ext cx="623292" cy="623292"/>
          </a:xfrm>
          <a:prstGeom prst="roundRect">
            <a:avLst>
              <a:gd name="adj" fmla="val 146705"/>
            </a:avLst>
          </a:prstGeom>
          <a:solidFill>
            <a:srgbClr val="26A688"/>
          </a:solidFill>
        </p:spPr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27923" y="5104209"/>
            <a:ext cx="249317" cy="249317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7649647" y="5748218"/>
            <a:ext cx="5328880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Architecture: Role-based Access</a:t>
            </a:r>
            <a:endParaRPr lang="en-US" sz="2000" dirty="0"/>
          </a:p>
        </p:txBody>
      </p:sp>
      <p:sp>
        <p:nvSpPr>
          <p:cNvPr id="35" name="Text 28"/>
          <p:cNvSpPr/>
          <p:nvPr/>
        </p:nvSpPr>
        <p:spPr>
          <a:xfrm>
            <a:off x="7649647" y="6197441"/>
            <a:ext cx="6005989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Admin and User experiences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7649647" y="6602492"/>
            <a:ext cx="6005989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Role-based permissions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06019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Overview &amp; Core 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mobile e-commerce product management system.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87823"/>
            <a:ext cx="760428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with modern technology stack.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30022"/>
            <a:ext cx="760428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distinct Admin and User roles with tailored features.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72220"/>
            <a:ext cx="760428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Primary Goal: Create a secure, and efficient mobile application.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36960"/>
            <a:ext cx="760428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Streamlines product management and simplifies order handling.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57263"/>
            <a:ext cx="760428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 a smooth, engaging shopping journey for all users.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793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Set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76034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95005"/>
            <a:ext cx="475976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Role-based Authentication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85423"/>
            <a:ext cx="5529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Role-based authentication for Admin and User.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76034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895005"/>
            <a:ext cx="408396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Admin Product Control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385423"/>
            <a:ext cx="552926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can add, update, delete, and view products.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20195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336613"/>
            <a:ext cx="461188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Shopping Experience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827032"/>
            <a:ext cx="5529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browse products and place orders.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20195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3366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User-Friendly UI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827032"/>
            <a:ext cx="552926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and user-friendly mobile UI theme.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64356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778222"/>
            <a:ext cx="336732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Secure RESTful API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268641"/>
            <a:ext cx="5529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RESTful API using .NET backend.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6884" y="5643563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778222"/>
            <a:ext cx="455128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Centralized Data Storage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268641"/>
            <a:ext cx="552926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Centralized data storage using SQL Server (SSMS).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5431" y="336471"/>
            <a:ext cx="7739420" cy="764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Distinct User Roles, Tailored Experiences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7307461" y="1345763"/>
            <a:ext cx="15240" cy="6548318"/>
          </a:xfrm>
          <a:prstGeom prst="roundRect">
            <a:avLst>
              <a:gd name="adj" fmla="val 337223"/>
            </a:avLst>
          </a:prstGeom>
          <a:solidFill>
            <a:srgbClr val="BCDBD4"/>
          </a:solidFill>
        </p:spPr>
      </p:sp>
      <p:sp>
        <p:nvSpPr>
          <p:cNvPr id="4" name="Shape 2"/>
          <p:cNvSpPr/>
          <p:nvPr/>
        </p:nvSpPr>
        <p:spPr>
          <a:xfrm>
            <a:off x="3430191" y="1345763"/>
            <a:ext cx="3869650" cy="3151823"/>
          </a:xfrm>
          <a:prstGeom prst="roundRect">
            <a:avLst>
              <a:gd name="adj" fmla="val 163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2215" y="1475661"/>
            <a:ext cx="1835348" cy="229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Admin Role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3560088" y="1778437"/>
            <a:ext cx="3617476" cy="1957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control over products &amp; orders.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3560088" y="2016919"/>
            <a:ext cx="3617476" cy="1957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to application performance insights.</a:t>
            </a:r>
            <a:endParaRPr lang="en-US" sz="9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0088" y="2350294"/>
            <a:ext cx="3617476" cy="201739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330321" y="4742259"/>
            <a:ext cx="3869769" cy="3151823"/>
          </a:xfrm>
          <a:prstGeom prst="rect">
            <a:avLst/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452598" y="4872157"/>
            <a:ext cx="1835348" cy="229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Role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452598" y="5174932"/>
            <a:ext cx="3617595" cy="1957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shopping journey.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7452598" y="5413415"/>
            <a:ext cx="3617595" cy="1957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discovery to order tracking.</a:t>
            </a:r>
            <a:endParaRPr lang="en-US" sz="9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598" y="5746790"/>
            <a:ext cx="3617595" cy="20173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333"/>
            <a:ext cx="1231249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Admin: Command Center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74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Admin interface provides powerful tools for managing the e-commerce platform efficiently.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0794"/>
            <a:ext cx="3048000" cy="18838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514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41833"/>
            <a:ext cx="304800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total sales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84031"/>
            <a:ext cx="304800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new customer acquisition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89132"/>
            <a:ext cx="304800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Oversee platform activity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540794"/>
            <a:ext cx="3048119" cy="188380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125278" y="4651415"/>
            <a:ext cx="304811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Management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125278" y="5496163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 product catalog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125278" y="5938361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Add, edit, delete products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4125278" y="6743462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comprehensive listings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540794"/>
            <a:ext cx="3048119" cy="188380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56884" y="4651415"/>
            <a:ext cx="304811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 Management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56884" y="5496163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all orders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456884" y="5938361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product, quantity, customer info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456884" y="6743462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smooth fulfillment</a:t>
            </a:r>
            <a:endParaRPr lang="en-US" sz="17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540794"/>
            <a:ext cx="3048119" cy="188380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788491" y="46514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Settings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10788491" y="5141833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profile &amp; password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10788491" y="5946934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Select theme preferences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10788491" y="6752034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Securely log out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1929"/>
            <a:ext cx="870025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Admin Pages &amp;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26433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148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Dashboard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26433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56884" y="4114800"/>
            <a:ext cx="393323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Management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5773222"/>
            <a:ext cx="350246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 Management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56884" y="5773222"/>
            <a:ext cx="309586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Settings &amp; Profile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6168"/>
            <a:ext cx="802552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Pages &amp;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916912"/>
            <a:ext cx="226814" cy="2268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243620"/>
            <a:ext cx="6407944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5" name="Text 2"/>
          <p:cNvSpPr/>
          <p:nvPr/>
        </p:nvSpPr>
        <p:spPr>
          <a:xfrm>
            <a:off x="793790" y="3417927"/>
            <a:ext cx="439173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Home &amp; Product Catalog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8548" y="2916912"/>
            <a:ext cx="226814" cy="226814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428548" y="3243620"/>
            <a:ext cx="6408063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8" name="Text 4"/>
          <p:cNvSpPr/>
          <p:nvPr/>
        </p:nvSpPr>
        <p:spPr>
          <a:xfrm>
            <a:off x="7428548" y="34179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Details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197429"/>
            <a:ext cx="226814" cy="226814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793790" y="4524137"/>
            <a:ext cx="6407944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11" name="Text 6"/>
          <p:cNvSpPr/>
          <p:nvPr/>
        </p:nvSpPr>
        <p:spPr>
          <a:xfrm>
            <a:off x="793790" y="469844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Shopping Cart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548" y="4197429"/>
            <a:ext cx="226814" cy="226814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428548" y="4524137"/>
            <a:ext cx="6408063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14" name="Text 8"/>
          <p:cNvSpPr/>
          <p:nvPr/>
        </p:nvSpPr>
        <p:spPr>
          <a:xfrm>
            <a:off x="7428548" y="469844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Checkout</a:t>
            </a:r>
            <a:endParaRPr lang="en-US" sz="2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477947"/>
            <a:ext cx="226814" cy="226814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3790" y="5804654"/>
            <a:ext cx="6407944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17" name="Text 10"/>
          <p:cNvSpPr/>
          <p:nvPr/>
        </p:nvSpPr>
        <p:spPr>
          <a:xfrm>
            <a:off x="793790" y="59789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 History</a:t>
            </a:r>
            <a:endParaRPr lang="en-US" sz="2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8548" y="5477947"/>
            <a:ext cx="226814" cy="226814"/>
          </a:xfrm>
          <a:prstGeom prst="rect">
            <a:avLst/>
          </a:prstGeom>
        </p:spPr>
      </p:pic>
      <p:sp>
        <p:nvSpPr>
          <p:cNvPr id="19" name="Shape 11"/>
          <p:cNvSpPr/>
          <p:nvPr/>
        </p:nvSpPr>
        <p:spPr>
          <a:xfrm>
            <a:off x="7428548" y="5804654"/>
            <a:ext cx="6408063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20" name="Text 12"/>
          <p:cNvSpPr/>
          <p:nvPr/>
        </p:nvSpPr>
        <p:spPr>
          <a:xfrm>
            <a:off x="7428548" y="5978962"/>
            <a:ext cx="398085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Profile &amp; Settings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4209" y="823436"/>
            <a:ext cx="8008382" cy="1013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Robust Authentication &amp; Security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54209" y="2080379"/>
            <a:ext cx="8008382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Paramount security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054209" y="2396609"/>
            <a:ext cx="8008382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measures for data protection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054209" y="2712839"/>
            <a:ext cx="8008382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transactions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6054209" y="3154799"/>
            <a:ext cx="3923109" cy="2174319"/>
          </a:xfrm>
          <a:prstGeom prst="roundRect">
            <a:avLst>
              <a:gd name="adj" fmla="val 31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223992" y="3324582"/>
            <a:ext cx="486608" cy="486608"/>
          </a:xfrm>
          <a:prstGeom prst="roundRect">
            <a:avLst>
              <a:gd name="adj" fmla="val 18789427"/>
            </a:avLst>
          </a:prstGeom>
          <a:solidFill>
            <a:srgbClr val="26A688"/>
          </a:solidFill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818" y="3458408"/>
            <a:ext cx="218956" cy="2189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23992" y="3973354"/>
            <a:ext cx="3450074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JWT-based Authentication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6223992" y="4323993"/>
            <a:ext cx="3583543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API access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6223992" y="4640223"/>
            <a:ext cx="3583543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user session management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10139482" y="3154799"/>
            <a:ext cx="3923109" cy="2174319"/>
          </a:xfrm>
          <a:prstGeom prst="roundRect">
            <a:avLst>
              <a:gd name="adj" fmla="val 31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309265" y="3324582"/>
            <a:ext cx="486608" cy="486608"/>
          </a:xfrm>
          <a:prstGeom prst="roundRect">
            <a:avLst>
              <a:gd name="adj" fmla="val 18789427"/>
            </a:avLst>
          </a:prstGeom>
          <a:solidFill>
            <a:srgbClr val="26A688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3091" y="3458408"/>
            <a:ext cx="218956" cy="2189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309265" y="3973354"/>
            <a:ext cx="2060972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OTP Verification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10309265" y="4323993"/>
            <a:ext cx="3583543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 security layer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10309265" y="4640223"/>
            <a:ext cx="3583543" cy="5191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user protection during signup &amp; login</a:t>
            </a:r>
            <a:endParaRPr lang="en-US" sz="1250" dirty="0"/>
          </a:p>
        </p:txBody>
      </p:sp>
      <p:sp>
        <p:nvSpPr>
          <p:cNvPr id="19" name="Shape 14"/>
          <p:cNvSpPr/>
          <p:nvPr/>
        </p:nvSpPr>
        <p:spPr>
          <a:xfrm>
            <a:off x="6054209" y="5491282"/>
            <a:ext cx="8008382" cy="1914763"/>
          </a:xfrm>
          <a:prstGeom prst="roundRect">
            <a:avLst>
              <a:gd name="adj" fmla="val 355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6223992" y="5661065"/>
            <a:ext cx="486608" cy="486608"/>
          </a:xfrm>
          <a:prstGeom prst="roundRect">
            <a:avLst>
              <a:gd name="adj" fmla="val 18789427"/>
            </a:avLst>
          </a:prstGeom>
          <a:solidFill>
            <a:srgbClr val="26A688"/>
          </a:solidFill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7818" y="5794891"/>
            <a:ext cx="218956" cy="21895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223992" y="6309836"/>
            <a:ext cx="3232904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Role-based Authorization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6223992" y="6660475"/>
            <a:ext cx="7668816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Granular access control</a:t>
            </a:r>
            <a:endParaRPr lang="en-US" sz="1250" dirty="0"/>
          </a:p>
        </p:txBody>
      </p:sp>
      <p:sp>
        <p:nvSpPr>
          <p:cNvPr id="24" name="Text 18"/>
          <p:cNvSpPr/>
          <p:nvPr/>
        </p:nvSpPr>
        <p:spPr>
          <a:xfrm>
            <a:off x="6223992" y="6976705"/>
            <a:ext cx="7668816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Authorized users access specific features &amp; data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2852</Words>
  <Application>WPS Presentation</Application>
  <PresentationFormat>On-screen Show (16:9)</PresentationFormat>
  <Paragraphs>189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Unbounded Bold</vt:lpstr>
      <vt:lpstr>Segoe Print</vt:lpstr>
      <vt:lpstr>Unbounded Bold</vt:lpstr>
      <vt:lpstr>Unbounded Bold</vt:lpstr>
      <vt:lpstr>Open Sans</vt:lpstr>
      <vt:lpstr>Open Sans</vt:lpstr>
      <vt:lpstr>Open Sans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HIBA MUSHTAQ AHMED</cp:lastModifiedBy>
  <cp:revision>4</cp:revision>
  <dcterms:created xsi:type="dcterms:W3CDTF">2026-01-10T06:22:00Z</dcterms:created>
  <dcterms:modified xsi:type="dcterms:W3CDTF">2026-01-11T10:57:01Z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E86FA94353E6477FA30AC578D13FED93_12</vt:lpwstr>
  </property>
  <property fmtid="{D5CDD505-2E9C-101B-9397-08002B2CF9AE}" pid="3" name="KSOProductBuildVer">
    <vt:lpwstr>1033-12.2.0.23196</vt:lpwstr>
  </property>
</Properties>
</file>